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70" r:id="rId3"/>
    <p:sldId id="276" r:id="rId4"/>
    <p:sldId id="266" r:id="rId5"/>
    <p:sldId id="277" r:id="rId6"/>
    <p:sldId id="261" r:id="rId7"/>
    <p:sldId id="269" r:id="rId8"/>
    <p:sldId id="272" r:id="rId9"/>
    <p:sldId id="273" r:id="rId10"/>
    <p:sldId id="274"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9A635B-16B5-447E-94E1-90DC6E39892C}">
          <p14:sldIdLst>
            <p14:sldId id="256"/>
            <p14:sldId id="270"/>
            <p14:sldId id="276"/>
            <p14:sldId id="266"/>
            <p14:sldId id="277"/>
            <p14:sldId id="261"/>
            <p14:sldId id="269"/>
            <p14:sldId id="272"/>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E45834-53BD-4C8F-B791-CD5378F4150E}"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3235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45834-53BD-4C8F-B791-CD5378F4150E}"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86759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1E45834-53BD-4C8F-B791-CD5378F4150E}"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93051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1E45834-53BD-4C8F-B791-CD5378F4150E}"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46196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45834-53BD-4C8F-B791-CD5378F4150E}"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875085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1E45834-53BD-4C8F-B791-CD5378F4150E}" type="datetimeFigureOut">
              <a:rPr lang="en-US" smtClean="0"/>
              <a:t>10/14/2025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865167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1E45834-53BD-4C8F-B791-CD5378F4150E}" type="datetimeFigureOut">
              <a:rPr lang="en-US" smtClean="0"/>
              <a:t>10/14/2025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816393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45834-53BD-4C8F-B791-CD5378F4150E}"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06843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45834-53BD-4C8F-B791-CD5378F4150E}"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23158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1E45834-53BD-4C8F-B791-CD5378F4150E}"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3526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45834-53BD-4C8F-B791-CD5378F4150E}"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800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E45834-53BD-4C8F-B791-CD5378F4150E}"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21688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E45834-53BD-4C8F-B791-CD5378F4150E}" type="datetimeFigureOut">
              <a:rPr lang="en-US" smtClean="0"/>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99530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1E45834-53BD-4C8F-B791-CD5378F4150E}" type="datetimeFigureOut">
              <a:rPr lang="en-US" smtClean="0"/>
              <a:t>10/14/2025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955761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1E45834-53BD-4C8F-B791-CD5378F4150E}" type="datetimeFigureOut">
              <a:rPr lang="en-US" smtClean="0"/>
              <a:t>10/14/2025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53198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1E45834-53BD-4C8F-B791-CD5378F4150E}" type="datetimeFigureOut">
              <a:rPr lang="en-US" smtClean="0"/>
              <a:t>10/14/2025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39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45834-53BD-4C8F-B791-CD5378F4150E}"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079806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1E45834-53BD-4C8F-B791-CD5378F4150E}" type="datetimeFigureOut">
              <a:rPr lang="en-US" smtClean="0"/>
              <a:t>10/14/2025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9D7796-F675-488F-AC46-C88938C80352}" type="slidenum">
              <a:rPr lang="en-US" smtClean="0"/>
              <a:t>‹#›</a:t>
            </a:fld>
            <a:endParaRPr lang="en-US"/>
          </a:p>
        </p:txBody>
      </p:sp>
    </p:spTree>
    <p:extLst>
      <p:ext uri="{BB962C8B-B14F-4D97-AF65-F5344CB8AC3E}">
        <p14:creationId xmlns:p14="http://schemas.microsoft.com/office/powerpoint/2010/main" val="395849059"/>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indoor&#10;&#10;Description automatically generated">
            <a:extLst>
              <a:ext uri="{FF2B5EF4-FFF2-40B4-BE49-F238E27FC236}">
                <a16:creationId xmlns:a16="http://schemas.microsoft.com/office/drawing/2014/main" id="{ECDD511B-226F-BB8F-8139-94EFACC700D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b="6250"/>
          <a:stretch/>
        </p:blipFill>
        <p:spPr>
          <a:xfrm>
            <a:off x="2162175" y="1885950"/>
            <a:ext cx="7924800" cy="3790950"/>
          </a:xfrm>
          <a:prstGeom prst="rect">
            <a:avLst/>
          </a:prstGeom>
        </p:spPr>
      </p:pic>
      <p:sp>
        <p:nvSpPr>
          <p:cNvPr id="2" name="Title 1">
            <a:extLst>
              <a:ext uri="{FF2B5EF4-FFF2-40B4-BE49-F238E27FC236}">
                <a16:creationId xmlns:a16="http://schemas.microsoft.com/office/drawing/2014/main" id="{58BE19C9-2ED1-7320-5406-B5C511912508}"/>
              </a:ext>
            </a:extLst>
          </p:cNvPr>
          <p:cNvSpPr>
            <a:spLocks noGrp="1"/>
          </p:cNvSpPr>
          <p:nvPr>
            <p:ph type="ctrTitle"/>
          </p:nvPr>
        </p:nvSpPr>
        <p:spPr>
          <a:xfrm>
            <a:off x="1247776" y="329169"/>
            <a:ext cx="9776632" cy="1347232"/>
          </a:xfrm>
        </p:spPr>
        <p:txBody>
          <a:bodyPr anchor="t">
            <a:normAutofit fontScale="90000"/>
          </a:bodyPr>
          <a:lstStyle/>
          <a:p>
            <a:pPr algn="ctr">
              <a:spcBef>
                <a:spcPts val="1000"/>
              </a:spcBef>
            </a:pPr>
            <a:r>
              <a:rPr lang="en-US" sz="3600" b="1" dirty="0">
                <a:latin typeface="Calibri" panose="020F0502020204030204" pitchFamily="34" charset="0"/>
                <a:ea typeface="+mn-ea"/>
                <a:cs typeface="Calibri" panose="020F0502020204030204" pitchFamily="34" charset="0"/>
              </a:rPr>
              <a:t>Presentation to The Housing Affordability Commission</a:t>
            </a:r>
            <a:br>
              <a:rPr lang="en-US" sz="3600" b="1" dirty="0">
                <a:latin typeface="Calibri" panose="020F0502020204030204" pitchFamily="34" charset="0"/>
                <a:ea typeface="+mn-ea"/>
                <a:cs typeface="Calibri" panose="020F0502020204030204" pitchFamily="34" charset="0"/>
              </a:rPr>
            </a:br>
            <a:r>
              <a:rPr lang="en-US" sz="3600" b="1" dirty="0">
                <a:latin typeface="Calibri" panose="020F0502020204030204" pitchFamily="34" charset="0"/>
                <a:ea typeface="+mn-ea"/>
                <a:cs typeface="Calibri" panose="020F0502020204030204" pitchFamily="34" charset="0"/>
              </a:rPr>
              <a:t>to study Modular/Industrialized Building Construction</a:t>
            </a:r>
          </a:p>
        </p:txBody>
      </p:sp>
      <p:sp>
        <p:nvSpPr>
          <p:cNvPr id="3" name="Subtitle 2">
            <a:extLst>
              <a:ext uri="{FF2B5EF4-FFF2-40B4-BE49-F238E27FC236}">
                <a16:creationId xmlns:a16="http://schemas.microsoft.com/office/drawing/2014/main" id="{CAB6C6D1-7ABA-A8BB-961B-5821D834A8FB}"/>
              </a:ext>
            </a:extLst>
          </p:cNvPr>
          <p:cNvSpPr>
            <a:spLocks noGrp="1"/>
          </p:cNvSpPr>
          <p:nvPr>
            <p:ph type="subTitle" idx="1"/>
          </p:nvPr>
        </p:nvSpPr>
        <p:spPr>
          <a:xfrm>
            <a:off x="1247774" y="5801412"/>
            <a:ext cx="9776633" cy="913713"/>
          </a:xfrm>
        </p:spPr>
        <p:txBody>
          <a:bodyPr anchor="b">
            <a:normAutofit/>
          </a:bodyPr>
          <a:lstStyle/>
          <a:p>
            <a:pPr algn="ctr"/>
            <a:r>
              <a:rPr lang="en-US" b="1" dirty="0"/>
              <a:t>Building Code Commissioner James Cambio</a:t>
            </a:r>
          </a:p>
          <a:p>
            <a:pPr algn="ctr"/>
            <a:r>
              <a:rPr lang="en-US" b="1" dirty="0"/>
              <a:t>October 16, 2025</a:t>
            </a:r>
          </a:p>
        </p:txBody>
      </p:sp>
    </p:spTree>
    <p:extLst>
      <p:ext uri="{BB962C8B-B14F-4D97-AF65-F5344CB8AC3E}">
        <p14:creationId xmlns:p14="http://schemas.microsoft.com/office/powerpoint/2010/main" val="1013129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6FF4-CAED-B96B-AF8E-BD5C731B2ABA}"/>
              </a:ext>
            </a:extLst>
          </p:cNvPr>
          <p:cNvSpPr>
            <a:spLocks noGrp="1"/>
          </p:cNvSpPr>
          <p:nvPr>
            <p:ph type="title"/>
          </p:nvPr>
        </p:nvSpPr>
        <p:spPr>
          <a:xfrm>
            <a:off x="1088136" y="382172"/>
            <a:ext cx="9922764" cy="760828"/>
          </a:xfrm>
        </p:spPr>
        <p:txBody>
          <a:bodyPr/>
          <a:lstStyle/>
          <a:p>
            <a:pPr algn="ctr"/>
            <a:r>
              <a:rPr lang="en-US" b="1" dirty="0">
                <a:latin typeface="+mn-lt"/>
              </a:rPr>
              <a:t>State of RI Registration Seal</a:t>
            </a:r>
          </a:p>
        </p:txBody>
      </p:sp>
      <p:sp>
        <p:nvSpPr>
          <p:cNvPr id="3" name="Content Placeholder 2">
            <a:extLst>
              <a:ext uri="{FF2B5EF4-FFF2-40B4-BE49-F238E27FC236}">
                <a16:creationId xmlns:a16="http://schemas.microsoft.com/office/drawing/2014/main" id="{48043067-2463-DB85-A4E7-8A3C6AE501A3}"/>
              </a:ext>
            </a:extLst>
          </p:cNvPr>
          <p:cNvSpPr>
            <a:spLocks noGrp="1"/>
          </p:cNvSpPr>
          <p:nvPr>
            <p:ph idx="1"/>
          </p:nvPr>
        </p:nvSpPr>
        <p:spPr>
          <a:xfrm>
            <a:off x="1088136" y="1571625"/>
            <a:ext cx="9922764" cy="4343400"/>
          </a:xfrm>
        </p:spPr>
        <p:txBody>
          <a:bodyPr>
            <a:normAutofit/>
          </a:bodyPr>
          <a:lstStyle/>
          <a:p>
            <a:pPr marL="457200" lvl="1" indent="0">
              <a:buNone/>
            </a:pPr>
            <a:r>
              <a:rPr lang="en-US" sz="2400" dirty="0">
                <a:solidFill>
                  <a:schemeClr val="accent3">
                    <a:lumMod val="20000"/>
                    <a:lumOff val="80000"/>
                  </a:schemeClr>
                </a:solidFill>
              </a:rPr>
              <a:t>Modular (Industrialized Buildings) that have met the requirements for shipment to the state shall be marked with the approved registration seal provided by the Office of the Building Code Commissioner.</a:t>
            </a:r>
          </a:p>
        </p:txBody>
      </p:sp>
    </p:spTree>
    <p:extLst>
      <p:ext uri="{BB962C8B-B14F-4D97-AF65-F5344CB8AC3E}">
        <p14:creationId xmlns:p14="http://schemas.microsoft.com/office/powerpoint/2010/main" val="117816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6FF4-CAED-B96B-AF8E-BD5C731B2ABA}"/>
              </a:ext>
            </a:extLst>
          </p:cNvPr>
          <p:cNvSpPr>
            <a:spLocks noGrp="1"/>
          </p:cNvSpPr>
          <p:nvPr>
            <p:ph type="title"/>
          </p:nvPr>
        </p:nvSpPr>
        <p:spPr>
          <a:xfrm>
            <a:off x="1088136" y="471120"/>
            <a:ext cx="9922764" cy="805230"/>
          </a:xfrm>
        </p:spPr>
        <p:txBody>
          <a:bodyPr/>
          <a:lstStyle/>
          <a:p>
            <a:pPr algn="ctr"/>
            <a:r>
              <a:rPr lang="en-US" b="1" dirty="0">
                <a:latin typeface="+mn-lt"/>
              </a:rPr>
              <a:t>Building Code Regulations</a:t>
            </a:r>
          </a:p>
        </p:txBody>
      </p:sp>
      <p:sp>
        <p:nvSpPr>
          <p:cNvPr id="3" name="Content Placeholder 2">
            <a:extLst>
              <a:ext uri="{FF2B5EF4-FFF2-40B4-BE49-F238E27FC236}">
                <a16:creationId xmlns:a16="http://schemas.microsoft.com/office/drawing/2014/main" id="{48043067-2463-DB85-A4E7-8A3C6AE501A3}"/>
              </a:ext>
            </a:extLst>
          </p:cNvPr>
          <p:cNvSpPr>
            <a:spLocks noGrp="1"/>
          </p:cNvSpPr>
          <p:nvPr>
            <p:ph idx="1"/>
          </p:nvPr>
        </p:nvSpPr>
        <p:spPr>
          <a:xfrm>
            <a:off x="1088136" y="1466850"/>
            <a:ext cx="9922764" cy="4819650"/>
          </a:xfrm>
        </p:spPr>
        <p:txBody>
          <a:bodyPr>
            <a:noAutofit/>
          </a:bodyPr>
          <a:lstStyle/>
          <a:p>
            <a:pPr marL="274320" lvl="1">
              <a:lnSpc>
                <a:spcPct val="100000"/>
              </a:lnSpc>
              <a:spcBef>
                <a:spcPts val="0"/>
              </a:spcBef>
            </a:pPr>
            <a:r>
              <a:rPr lang="en-US" sz="2000" b="0" i="0" dirty="0">
                <a:solidFill>
                  <a:schemeClr val="accent3">
                    <a:lumMod val="20000"/>
                    <a:lumOff val="80000"/>
                  </a:schemeClr>
                </a:solidFill>
                <a:effectLst/>
              </a:rPr>
              <a:t>The </a:t>
            </a:r>
            <a:r>
              <a:rPr lang="en-US" sz="2000" dirty="0">
                <a:solidFill>
                  <a:schemeClr val="accent3">
                    <a:lumMod val="20000"/>
                    <a:lumOff val="80000"/>
                  </a:schemeClr>
                </a:solidFill>
              </a:rPr>
              <a:t>primary intent of the state building &amp; fire codes</a:t>
            </a:r>
            <a:r>
              <a:rPr lang="en-US" sz="2000" b="0" i="0" dirty="0">
                <a:solidFill>
                  <a:schemeClr val="accent3">
                    <a:lumMod val="20000"/>
                    <a:lumOff val="80000"/>
                  </a:schemeClr>
                </a:solidFill>
                <a:effectLst/>
              </a:rPr>
              <a:t> is to protect public health and safety;</a:t>
            </a:r>
          </a:p>
          <a:p>
            <a:pPr marL="45720" lvl="1" indent="0">
              <a:lnSpc>
                <a:spcPct val="100000"/>
              </a:lnSpc>
              <a:spcBef>
                <a:spcPts val="0"/>
              </a:spcBef>
              <a:buNone/>
            </a:pPr>
            <a:endParaRPr lang="en-US" sz="2000" b="0" i="0" dirty="0">
              <a:solidFill>
                <a:schemeClr val="accent3">
                  <a:lumMod val="20000"/>
                  <a:lumOff val="80000"/>
                </a:schemeClr>
              </a:solidFill>
              <a:effectLst/>
            </a:endParaRPr>
          </a:p>
          <a:p>
            <a:pPr algn="l"/>
            <a:r>
              <a:rPr lang="en-US" b="0" i="0" dirty="0">
                <a:solidFill>
                  <a:schemeClr val="accent3">
                    <a:lumMod val="20000"/>
                    <a:lumOff val="80000"/>
                  </a:schemeClr>
                </a:solidFill>
                <a:effectLst/>
              </a:rPr>
              <a:t>Rhode Island, along with the majority of other states across the country, adopt the International Code Council’s (ICC) Model Codes for this purpose;</a:t>
            </a:r>
          </a:p>
          <a:p>
            <a:pPr marL="0" indent="0" algn="l">
              <a:buNone/>
            </a:pPr>
            <a:endParaRPr lang="en-US" b="0" i="0" dirty="0">
              <a:solidFill>
                <a:schemeClr val="accent3">
                  <a:lumMod val="20000"/>
                  <a:lumOff val="80000"/>
                </a:schemeClr>
              </a:solidFill>
              <a:effectLst/>
            </a:endParaRPr>
          </a:p>
          <a:p>
            <a:pPr algn="l"/>
            <a:r>
              <a:rPr lang="en-US" b="0" i="0" dirty="0">
                <a:solidFill>
                  <a:schemeClr val="accent3">
                    <a:lumMod val="20000"/>
                    <a:lumOff val="80000"/>
                  </a:schemeClr>
                </a:solidFill>
                <a:effectLst/>
              </a:rPr>
              <a:t>The Codes with state specific amendments address all aspects of one &amp; two-family dwellings, multifamily dwellings, and commercial buildings.</a:t>
            </a:r>
          </a:p>
          <a:p>
            <a:pPr lvl="2"/>
            <a:r>
              <a:rPr lang="en-US" sz="2000" b="0" i="0" dirty="0">
                <a:solidFill>
                  <a:schemeClr val="accent3">
                    <a:lumMod val="20000"/>
                    <a:lumOff val="80000"/>
                  </a:schemeClr>
                </a:solidFill>
                <a:effectLst/>
              </a:rPr>
              <a:t>structural elements, electrical, plumbing, heating, ventilation and air conditioning systems, and energy conservation requirements;</a:t>
            </a:r>
          </a:p>
          <a:p>
            <a:pPr lvl="2"/>
            <a:r>
              <a:rPr lang="en-US" sz="2000" dirty="0">
                <a:solidFill>
                  <a:schemeClr val="accent3">
                    <a:lumMod val="20000"/>
                    <a:lumOff val="80000"/>
                  </a:schemeClr>
                </a:solidFill>
              </a:rPr>
              <a:t>requirements that increase wind, snow and hurricane related upgrades to protect against natural disasters</a:t>
            </a:r>
          </a:p>
          <a:p>
            <a:pPr marL="0" indent="0">
              <a:buNone/>
            </a:pPr>
            <a:endParaRPr lang="en-US" sz="3200" dirty="0">
              <a:solidFill>
                <a:srgbClr val="303133"/>
              </a:solidFill>
            </a:endParaRPr>
          </a:p>
        </p:txBody>
      </p:sp>
    </p:spTree>
    <p:extLst>
      <p:ext uri="{BB962C8B-B14F-4D97-AF65-F5344CB8AC3E}">
        <p14:creationId xmlns:p14="http://schemas.microsoft.com/office/powerpoint/2010/main" val="209803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CB855-4EA0-91B9-2B06-B46A4C331B32}"/>
              </a:ext>
            </a:extLst>
          </p:cNvPr>
          <p:cNvSpPr>
            <a:spLocks noGrp="1"/>
          </p:cNvSpPr>
          <p:nvPr>
            <p:ph type="title"/>
          </p:nvPr>
        </p:nvSpPr>
        <p:spPr/>
        <p:txBody>
          <a:bodyPr anchor="t">
            <a:noAutofit/>
          </a:bodyPr>
          <a:lstStyle/>
          <a:p>
            <a:pPr algn="ctr"/>
            <a:r>
              <a:rPr lang="en-US" sz="3600" b="1" dirty="0">
                <a:latin typeface="+mn-lt"/>
              </a:rPr>
              <a:t>RISBC-1: Chapter 4</a:t>
            </a:r>
            <a:br>
              <a:rPr lang="en-US" b="1" dirty="0">
                <a:latin typeface="+mn-lt"/>
              </a:rPr>
            </a:br>
            <a:r>
              <a:rPr lang="en-US" sz="2400" b="1" dirty="0">
                <a:latin typeface="+mn-lt"/>
              </a:rPr>
              <a:t>Special Detailed Requirements Based on Occupancy and Use</a:t>
            </a:r>
          </a:p>
        </p:txBody>
      </p:sp>
      <p:sp>
        <p:nvSpPr>
          <p:cNvPr id="4" name="Content Placeholder 3">
            <a:extLst>
              <a:ext uri="{FF2B5EF4-FFF2-40B4-BE49-F238E27FC236}">
                <a16:creationId xmlns:a16="http://schemas.microsoft.com/office/drawing/2014/main" id="{8C2E2504-08FA-F8F0-A2D0-C2510EB12738}"/>
              </a:ext>
            </a:extLst>
          </p:cNvPr>
          <p:cNvSpPr>
            <a:spLocks noGrp="1"/>
          </p:cNvSpPr>
          <p:nvPr>
            <p:ph idx="1"/>
          </p:nvPr>
        </p:nvSpPr>
        <p:spPr>
          <a:xfrm>
            <a:off x="1061243" y="1568450"/>
            <a:ext cx="10069514" cy="4351338"/>
          </a:xfrm>
        </p:spPr>
        <p:txBody>
          <a:bodyPr>
            <a:normAutofit fontScale="25000" lnSpcReduction="20000"/>
          </a:bodyPr>
          <a:lstStyle/>
          <a:p>
            <a:pPr marL="0" indent="0">
              <a:lnSpc>
                <a:spcPct val="170000"/>
              </a:lnSpc>
              <a:buNone/>
            </a:pPr>
            <a:r>
              <a:rPr lang="en-US" sz="11200" dirty="0">
                <a:solidFill>
                  <a:schemeClr val="accent3">
                    <a:lumMod val="20000"/>
                    <a:lumOff val="80000"/>
                  </a:schemeClr>
                </a:solidFill>
                <a:ea typeface="+mj-ea"/>
                <a:cs typeface="+mj-cs"/>
              </a:rPr>
              <a:t>Section 429 Manufactured Homes.</a:t>
            </a:r>
          </a:p>
          <a:p>
            <a:pPr marL="0" indent="0">
              <a:lnSpc>
                <a:spcPct val="170000"/>
              </a:lnSpc>
              <a:buNone/>
            </a:pPr>
            <a:r>
              <a:rPr lang="en-US" sz="8000" dirty="0">
                <a:solidFill>
                  <a:schemeClr val="accent3">
                    <a:lumMod val="20000"/>
                    <a:lumOff val="80000"/>
                  </a:schemeClr>
                </a:solidFill>
                <a:ea typeface="+mj-ea"/>
                <a:cs typeface="+mj-cs"/>
              </a:rPr>
              <a:t>Manufactured Homes are constructed in accordance with the Federal Department of Housing and Urban Development Part 3280 Manufactured Home Construction and Safety Standards. Refer to Appendix E of the RISBC-2 One and Two-Family Residential Code for specific provisions regarding permitting, foundation systems, additions, site utility connections, and foundation and anchorage details.</a:t>
            </a:r>
          </a:p>
          <a:p>
            <a:pPr marL="0" marR="0" indent="0">
              <a:lnSpc>
                <a:spcPct val="170000"/>
              </a:lnSpc>
              <a:spcBef>
                <a:spcPts val="0"/>
              </a:spcBef>
              <a:spcAft>
                <a:spcPts val="0"/>
              </a:spcAft>
              <a:buNone/>
            </a:pPr>
            <a:endParaRPr lang="en-US" sz="17600" dirty="0">
              <a:solidFill>
                <a:schemeClr val="accent3">
                  <a:lumMod val="20000"/>
                  <a:lumOff val="80000"/>
                </a:schemeClr>
              </a:solidFill>
              <a:effectLst/>
              <a:ea typeface="Times New Roman" panose="02020603050405020304" pitchFamily="18" charset="0"/>
            </a:endParaRPr>
          </a:p>
          <a:p>
            <a:pPr marL="0" indent="0">
              <a:lnSpc>
                <a:spcPct val="150000"/>
              </a:lnSpc>
              <a:spcBef>
                <a:spcPts val="0"/>
              </a:spcBef>
              <a:buNone/>
            </a:pPr>
            <a:endParaRPr lang="en-US" sz="7200" dirty="0">
              <a:effectLst/>
              <a:highlight>
                <a:srgbClr val="FFFF00"/>
              </a:highlight>
              <a:latin typeface="+mj-lt"/>
              <a:ea typeface="Calibri" panose="020F0502020204030204" pitchFamily="34" charset="0"/>
            </a:endParaRPr>
          </a:p>
          <a:p>
            <a:pPr marL="0" marR="0">
              <a:lnSpc>
                <a:spcPct val="150000"/>
              </a:lnSpc>
              <a:spcBef>
                <a:spcPts val="0"/>
              </a:spcBef>
              <a:spcAft>
                <a:spcPts val="0"/>
              </a:spcAft>
            </a:pPr>
            <a:endParaRPr lang="en-US" sz="7200" dirty="0">
              <a:effectLst/>
              <a:highlight>
                <a:srgbClr val="FFFF00"/>
              </a:highlight>
              <a:latin typeface="+mj-lt"/>
              <a:ea typeface="Times New Roman" panose="02020603050405020304" pitchFamily="18" charset="0"/>
            </a:endParaRPr>
          </a:p>
          <a:p>
            <a:pPr marL="0" indent="0">
              <a:buNone/>
            </a:pPr>
            <a:br>
              <a:rPr lang="en-US" sz="7200" dirty="0">
                <a:effectLst/>
                <a:ea typeface="Calibri" panose="020F0502020204030204" pitchFamily="34" charset="0"/>
              </a:rPr>
            </a:br>
            <a:endParaRPr lang="en-US" sz="7200" dirty="0"/>
          </a:p>
          <a:p>
            <a:endParaRPr lang="en-US" dirty="0"/>
          </a:p>
        </p:txBody>
      </p:sp>
    </p:spTree>
    <p:extLst>
      <p:ext uri="{BB962C8B-B14F-4D97-AF65-F5344CB8AC3E}">
        <p14:creationId xmlns:p14="http://schemas.microsoft.com/office/powerpoint/2010/main" val="129714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CB855-4EA0-91B9-2B06-B46A4C331B32}"/>
              </a:ext>
            </a:extLst>
          </p:cNvPr>
          <p:cNvSpPr>
            <a:spLocks noGrp="1"/>
          </p:cNvSpPr>
          <p:nvPr>
            <p:ph type="title"/>
          </p:nvPr>
        </p:nvSpPr>
        <p:spPr>
          <a:xfrm>
            <a:off x="161925" y="335661"/>
            <a:ext cx="10534101" cy="1294228"/>
          </a:xfrm>
        </p:spPr>
        <p:txBody>
          <a:bodyPr anchor="t">
            <a:noAutofit/>
          </a:bodyPr>
          <a:lstStyle/>
          <a:p>
            <a:pPr algn="ctr"/>
            <a:r>
              <a:rPr lang="en-US" sz="3600" b="1" dirty="0"/>
              <a:t>RISBC-1: Chapter 4</a:t>
            </a:r>
            <a:br>
              <a:rPr lang="en-US" sz="3600" b="1" dirty="0"/>
            </a:br>
            <a:r>
              <a:rPr lang="en-US" sz="2400" b="1" dirty="0"/>
              <a:t>Special Detailed Requirements Based on Occupancy and Use</a:t>
            </a:r>
            <a:endParaRPr lang="en-US" sz="2400" b="1" dirty="0">
              <a:latin typeface="+mn-lt"/>
            </a:endParaRPr>
          </a:p>
        </p:txBody>
      </p:sp>
      <p:sp>
        <p:nvSpPr>
          <p:cNvPr id="5" name="Content Placeholder 4">
            <a:extLst>
              <a:ext uri="{FF2B5EF4-FFF2-40B4-BE49-F238E27FC236}">
                <a16:creationId xmlns:a16="http://schemas.microsoft.com/office/drawing/2014/main" id="{2FB12CCB-9EE5-10D7-AFB8-B4E588BBB3B9}"/>
              </a:ext>
            </a:extLst>
          </p:cNvPr>
          <p:cNvSpPr>
            <a:spLocks noGrp="1"/>
          </p:cNvSpPr>
          <p:nvPr>
            <p:ph sz="half" idx="2"/>
          </p:nvPr>
        </p:nvSpPr>
        <p:spPr>
          <a:xfrm>
            <a:off x="6200774" y="1953738"/>
            <a:ext cx="5038725" cy="3418361"/>
          </a:xfrm>
        </p:spPr>
        <p:txBody>
          <a:bodyPr>
            <a:normAutofit/>
          </a:bodyPr>
          <a:lstStyle/>
          <a:p>
            <a:endParaRPr lang="en-US" sz="9600" dirty="0"/>
          </a:p>
          <a:p>
            <a:pPr marL="0" marR="0" indent="0">
              <a:lnSpc>
                <a:spcPct val="150000"/>
              </a:lnSpc>
              <a:spcBef>
                <a:spcPts val="0"/>
              </a:spcBef>
              <a:spcAft>
                <a:spcPts val="0"/>
              </a:spcAft>
              <a:buNone/>
            </a:pPr>
            <a:endParaRPr lang="en-US" sz="9600" dirty="0">
              <a:solidFill>
                <a:schemeClr val="accent3">
                  <a:lumMod val="20000"/>
                  <a:lumOff val="80000"/>
                </a:schemeClr>
              </a:solidFill>
              <a:effectLst/>
              <a:ea typeface="Calibri" panose="020F0502020204030204" pitchFamily="34" charset="0"/>
            </a:endParaRPr>
          </a:p>
          <a:p>
            <a:pPr marL="0" marR="0">
              <a:lnSpc>
                <a:spcPct val="150000"/>
              </a:lnSpc>
              <a:spcBef>
                <a:spcPts val="0"/>
              </a:spcBef>
              <a:spcAft>
                <a:spcPts val="0"/>
              </a:spcAft>
            </a:pPr>
            <a:endParaRPr lang="en-US" sz="7200" b="1" dirty="0">
              <a:solidFill>
                <a:schemeClr val="accent3">
                  <a:lumMod val="20000"/>
                  <a:lumOff val="80000"/>
                </a:schemeClr>
              </a:solidFill>
              <a:effectLst/>
              <a:highlight>
                <a:srgbClr val="FFFF00"/>
              </a:highlight>
              <a:latin typeface="+mj-lt"/>
              <a:ea typeface="Times New Roman" panose="02020603050405020304" pitchFamily="18" charset="0"/>
            </a:endParaRPr>
          </a:p>
          <a:p>
            <a:pPr marL="548640" lvl="3" indent="0">
              <a:lnSpc>
                <a:spcPct val="150000"/>
              </a:lnSpc>
              <a:spcBef>
                <a:spcPts val="0"/>
              </a:spcBef>
              <a:buNone/>
            </a:pPr>
            <a:endParaRPr lang="en-US" sz="7200" b="1" dirty="0">
              <a:effectLst/>
              <a:highlight>
                <a:srgbClr val="FFFF00"/>
              </a:highlight>
              <a:latin typeface="+mj-lt"/>
              <a:ea typeface="Times New Roman" panose="02020603050405020304" pitchFamily="18" charset="0"/>
            </a:endParaRPr>
          </a:p>
        </p:txBody>
      </p:sp>
      <p:sp>
        <p:nvSpPr>
          <p:cNvPr id="6" name="Content Placeholder 5">
            <a:extLst>
              <a:ext uri="{FF2B5EF4-FFF2-40B4-BE49-F238E27FC236}">
                <a16:creationId xmlns:a16="http://schemas.microsoft.com/office/drawing/2014/main" id="{91FD2C6B-DA61-2E38-6877-0E87D11210EA}"/>
              </a:ext>
            </a:extLst>
          </p:cNvPr>
          <p:cNvSpPr>
            <a:spLocks noGrp="1"/>
          </p:cNvSpPr>
          <p:nvPr>
            <p:ph sz="half" idx="1"/>
          </p:nvPr>
        </p:nvSpPr>
        <p:spPr>
          <a:xfrm>
            <a:off x="1103312" y="2060575"/>
            <a:ext cx="10136187" cy="4195763"/>
          </a:xfrm>
        </p:spPr>
        <p:txBody>
          <a:bodyPr>
            <a:normAutofit/>
          </a:bodyPr>
          <a:lstStyle/>
          <a:p>
            <a:pPr marL="0" indent="0">
              <a:buNone/>
            </a:pPr>
            <a:r>
              <a:rPr lang="en-US" sz="2800" dirty="0">
                <a:solidFill>
                  <a:schemeClr val="accent3">
                    <a:lumMod val="20000"/>
                    <a:lumOff val="80000"/>
                  </a:schemeClr>
                </a:solidFill>
                <a:ea typeface="+mj-ea"/>
                <a:cs typeface="+mj-cs"/>
              </a:rPr>
              <a:t>Section 430 Modular Construction</a:t>
            </a:r>
          </a:p>
          <a:p>
            <a:pPr marL="0" indent="0">
              <a:buNone/>
            </a:pPr>
            <a:r>
              <a:rPr lang="en-US" sz="2400" dirty="0">
                <a:solidFill>
                  <a:schemeClr val="accent3">
                    <a:lumMod val="20000"/>
                    <a:lumOff val="80000"/>
                  </a:schemeClr>
                </a:solidFill>
              </a:rPr>
              <a:t>Buildings and structures partially or completely constructed off-site shall be constructed in conformance with this code or the RI Residential One and Two-Family Code (SBC-2) as appropriate for the use and occupancy. Inspection, verification, and approval shall be conducted in accordance with procedures issued by the State Building Code Commissioner.</a:t>
            </a:r>
            <a:endParaRPr lang="en-US" sz="2400" dirty="0">
              <a:solidFill>
                <a:schemeClr val="accent3">
                  <a:lumMod val="20000"/>
                  <a:lumOff val="80000"/>
                </a:schemeClr>
              </a:solidFill>
              <a:ea typeface="+mj-ea"/>
              <a:cs typeface="+mj-cs"/>
            </a:endParaRPr>
          </a:p>
          <a:p>
            <a:pPr marL="0" indent="0">
              <a:buNone/>
            </a:pPr>
            <a:endParaRPr lang="en-US" dirty="0"/>
          </a:p>
        </p:txBody>
      </p:sp>
    </p:spTree>
    <p:extLst>
      <p:ext uri="{BB962C8B-B14F-4D97-AF65-F5344CB8AC3E}">
        <p14:creationId xmlns:p14="http://schemas.microsoft.com/office/powerpoint/2010/main" val="144293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DAC18-8E23-5BF1-86D0-6FBE7C49EE53}"/>
              </a:ext>
            </a:extLst>
          </p:cNvPr>
          <p:cNvSpPr>
            <a:spLocks noGrp="1"/>
          </p:cNvSpPr>
          <p:nvPr>
            <p:ph type="title"/>
          </p:nvPr>
        </p:nvSpPr>
        <p:spPr>
          <a:xfrm>
            <a:off x="1088136" y="190500"/>
            <a:ext cx="9890066" cy="1114425"/>
          </a:xfrm>
        </p:spPr>
        <p:txBody>
          <a:bodyPr>
            <a:normAutofit/>
          </a:bodyPr>
          <a:lstStyle/>
          <a:p>
            <a:pPr algn="ctr"/>
            <a:r>
              <a:rPr lang="en-US" sz="2400" b="1" dirty="0">
                <a:latin typeface="+mn-lt"/>
              </a:rPr>
              <a:t>Purpose &amp; Administration</a:t>
            </a:r>
          </a:p>
        </p:txBody>
      </p:sp>
      <p:sp>
        <p:nvSpPr>
          <p:cNvPr id="3" name="Content Placeholder 2">
            <a:extLst>
              <a:ext uri="{FF2B5EF4-FFF2-40B4-BE49-F238E27FC236}">
                <a16:creationId xmlns:a16="http://schemas.microsoft.com/office/drawing/2014/main" id="{F656DF59-5351-F8DD-B41C-847198540FAD}"/>
              </a:ext>
            </a:extLst>
          </p:cNvPr>
          <p:cNvSpPr>
            <a:spLocks noGrp="1"/>
          </p:cNvSpPr>
          <p:nvPr>
            <p:ph sz="half" idx="1"/>
          </p:nvPr>
        </p:nvSpPr>
        <p:spPr>
          <a:xfrm>
            <a:off x="962474" y="1176337"/>
            <a:ext cx="10141390" cy="4762498"/>
          </a:xfrm>
        </p:spPr>
        <p:txBody>
          <a:bodyPr>
            <a:noAutofit/>
          </a:bodyPr>
          <a:lstStyle/>
          <a:p>
            <a:pPr marL="0" indent="0">
              <a:lnSpc>
                <a:spcPct val="130000"/>
              </a:lnSpc>
              <a:buNone/>
            </a:pPr>
            <a:r>
              <a:rPr lang="en-US" sz="2000" b="1" i="1" dirty="0">
                <a:solidFill>
                  <a:schemeClr val="accent3">
                    <a:lumMod val="20000"/>
                    <a:lumOff val="80000"/>
                  </a:schemeClr>
                </a:solidFill>
              </a:rPr>
              <a:t>Purpose: </a:t>
            </a:r>
            <a:r>
              <a:rPr lang="en-US" sz="2000" dirty="0">
                <a:solidFill>
                  <a:schemeClr val="accent3">
                    <a:lumMod val="20000"/>
                    <a:lumOff val="80000"/>
                  </a:schemeClr>
                </a:solidFill>
              </a:rPr>
              <a:t>The purpose of this chapter is to ensure safety to life, health, and property through compliance with uniform statewide construction standards for Industrialized Buildings.</a:t>
            </a:r>
          </a:p>
          <a:p>
            <a:pPr marL="0" indent="0">
              <a:lnSpc>
                <a:spcPct val="130000"/>
              </a:lnSpc>
              <a:buNone/>
            </a:pPr>
            <a:r>
              <a:rPr lang="en-US" sz="2000" b="1" i="1" dirty="0">
                <a:solidFill>
                  <a:schemeClr val="accent3">
                    <a:lumMod val="20000"/>
                    <a:lumOff val="80000"/>
                  </a:schemeClr>
                </a:solidFill>
              </a:rPr>
              <a:t>Administration: </a:t>
            </a:r>
            <a:r>
              <a:rPr lang="en-US" sz="2000" dirty="0">
                <a:solidFill>
                  <a:schemeClr val="accent3">
                    <a:lumMod val="20000"/>
                    <a:lumOff val="80000"/>
                  </a:schemeClr>
                </a:solidFill>
              </a:rPr>
              <a:t>The Office of the Commissioner is designated as the administrative representative for the registration of industrialized buildings.</a:t>
            </a:r>
          </a:p>
          <a:p>
            <a:pPr marL="0" indent="0">
              <a:lnSpc>
                <a:spcPct val="130000"/>
              </a:lnSpc>
              <a:buNone/>
            </a:pPr>
            <a:r>
              <a:rPr lang="en-US" sz="2000" b="1" i="1" dirty="0">
                <a:solidFill>
                  <a:schemeClr val="accent3">
                    <a:lumMod val="20000"/>
                    <a:lumOff val="80000"/>
                  </a:schemeClr>
                </a:solidFill>
              </a:rPr>
              <a:t>Compliance: </a:t>
            </a:r>
            <a:r>
              <a:rPr lang="en-US" sz="2000" dirty="0">
                <a:solidFill>
                  <a:schemeClr val="accent3">
                    <a:lumMod val="20000"/>
                    <a:lumOff val="80000"/>
                  </a:schemeClr>
                </a:solidFill>
              </a:rPr>
              <a:t>The Office of the Commissioner will maintain a list of approved compliance assurance agencies and approved manufacturers. Each manufacturer producing industrialized buildings will contract with one or more compliance assurance agencies for required evaluation, quality assurance monitoring, and inspection services. </a:t>
            </a:r>
          </a:p>
        </p:txBody>
      </p:sp>
    </p:spTree>
    <p:extLst>
      <p:ext uri="{BB962C8B-B14F-4D97-AF65-F5344CB8AC3E}">
        <p14:creationId xmlns:p14="http://schemas.microsoft.com/office/powerpoint/2010/main" val="416049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DAC18-8E23-5BF1-86D0-6FBE7C49EE53}"/>
              </a:ext>
            </a:extLst>
          </p:cNvPr>
          <p:cNvSpPr>
            <a:spLocks noGrp="1"/>
          </p:cNvSpPr>
          <p:nvPr>
            <p:ph type="title"/>
          </p:nvPr>
        </p:nvSpPr>
        <p:spPr>
          <a:xfrm>
            <a:off x="1088136" y="190500"/>
            <a:ext cx="9890066" cy="1114425"/>
          </a:xfrm>
        </p:spPr>
        <p:txBody>
          <a:bodyPr>
            <a:normAutofit/>
          </a:bodyPr>
          <a:lstStyle/>
          <a:p>
            <a:pPr algn="ctr"/>
            <a:r>
              <a:rPr lang="en-US" sz="2400" b="1" dirty="0">
                <a:latin typeface="+mn-lt"/>
              </a:rPr>
              <a:t>Local Building Official Responsibilities</a:t>
            </a:r>
          </a:p>
        </p:txBody>
      </p:sp>
      <p:sp>
        <p:nvSpPr>
          <p:cNvPr id="3" name="Content Placeholder 2">
            <a:extLst>
              <a:ext uri="{FF2B5EF4-FFF2-40B4-BE49-F238E27FC236}">
                <a16:creationId xmlns:a16="http://schemas.microsoft.com/office/drawing/2014/main" id="{F656DF59-5351-F8DD-B41C-847198540FAD}"/>
              </a:ext>
            </a:extLst>
          </p:cNvPr>
          <p:cNvSpPr>
            <a:spLocks noGrp="1"/>
          </p:cNvSpPr>
          <p:nvPr>
            <p:ph sz="half" idx="1"/>
          </p:nvPr>
        </p:nvSpPr>
        <p:spPr>
          <a:xfrm>
            <a:off x="962474" y="1176337"/>
            <a:ext cx="10141390" cy="4762498"/>
          </a:xfrm>
        </p:spPr>
        <p:txBody>
          <a:bodyPr>
            <a:noAutofit/>
          </a:bodyPr>
          <a:lstStyle/>
          <a:p>
            <a:pPr>
              <a:lnSpc>
                <a:spcPct val="130000"/>
              </a:lnSpc>
              <a:buAutoNum type="arabicPeriod"/>
            </a:pPr>
            <a:r>
              <a:rPr lang="en-US" dirty="0">
                <a:solidFill>
                  <a:schemeClr val="accent3">
                    <a:lumMod val="20000"/>
                    <a:lumOff val="80000"/>
                  </a:schemeClr>
                </a:solidFill>
              </a:rPr>
              <a:t>Verify through inspection that the approved industrialized building displays the required state registration seal and the proper label of the compliance assurance agency.</a:t>
            </a:r>
          </a:p>
          <a:p>
            <a:pPr>
              <a:lnSpc>
                <a:spcPct val="130000"/>
              </a:lnSpc>
              <a:buAutoNum type="arabicPeriod"/>
            </a:pPr>
            <a:r>
              <a:rPr lang="en-US" dirty="0">
                <a:solidFill>
                  <a:schemeClr val="accent3">
                    <a:lumMod val="20000"/>
                    <a:lumOff val="80000"/>
                  </a:schemeClr>
                </a:solidFill>
              </a:rPr>
              <a:t>Verify through inspection that the industrialized building has not been damaged in transit to a degree that would render it unsafe.</a:t>
            </a:r>
          </a:p>
          <a:p>
            <a:pPr>
              <a:lnSpc>
                <a:spcPct val="130000"/>
              </a:lnSpc>
              <a:buAutoNum type="arabicPeriod"/>
            </a:pPr>
            <a:r>
              <a:rPr lang="en-US" dirty="0">
                <a:solidFill>
                  <a:schemeClr val="accent3">
                    <a:lumMod val="20000"/>
                    <a:lumOff val="80000"/>
                  </a:schemeClr>
                </a:solidFill>
              </a:rPr>
              <a:t>If warranted due to the nature of any non-compliance issues discovered, the building official shall be permitted to require the correction of any building code issues before occupancy is permitted.</a:t>
            </a:r>
          </a:p>
          <a:p>
            <a:pPr>
              <a:lnSpc>
                <a:spcPct val="130000"/>
              </a:lnSpc>
              <a:buAutoNum type="arabicPeriod"/>
            </a:pPr>
            <a:r>
              <a:rPr lang="en-US" dirty="0">
                <a:solidFill>
                  <a:schemeClr val="accent3">
                    <a:lumMod val="20000"/>
                    <a:lumOff val="80000"/>
                  </a:schemeClr>
                </a:solidFill>
              </a:rPr>
              <a:t>Notify the State administrator of any apparent violations</a:t>
            </a:r>
          </a:p>
          <a:p>
            <a:pPr marL="0" indent="0">
              <a:lnSpc>
                <a:spcPct val="130000"/>
              </a:lnSpc>
              <a:buNone/>
            </a:pPr>
            <a:r>
              <a:rPr lang="en-US" sz="1800" dirty="0">
                <a:solidFill>
                  <a:schemeClr val="accent3">
                    <a:lumMod val="20000"/>
                    <a:lumOff val="80000"/>
                  </a:schemeClr>
                </a:solidFill>
              </a:rPr>
              <a:t> </a:t>
            </a:r>
            <a:endParaRPr lang="en-US" sz="1800" b="1" i="1" dirty="0">
              <a:solidFill>
                <a:schemeClr val="accent3">
                  <a:lumMod val="20000"/>
                  <a:lumOff val="80000"/>
                </a:schemeClr>
              </a:solidFill>
            </a:endParaRPr>
          </a:p>
        </p:txBody>
      </p:sp>
    </p:spTree>
    <p:extLst>
      <p:ext uri="{BB962C8B-B14F-4D97-AF65-F5344CB8AC3E}">
        <p14:creationId xmlns:p14="http://schemas.microsoft.com/office/powerpoint/2010/main" val="1765359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6FF4-CAED-B96B-AF8E-BD5C731B2ABA}"/>
              </a:ext>
            </a:extLst>
          </p:cNvPr>
          <p:cNvSpPr>
            <a:spLocks noGrp="1"/>
          </p:cNvSpPr>
          <p:nvPr>
            <p:ph type="title"/>
          </p:nvPr>
        </p:nvSpPr>
        <p:spPr>
          <a:xfrm>
            <a:off x="1076234" y="378023"/>
            <a:ext cx="9890066" cy="907852"/>
          </a:xfrm>
        </p:spPr>
        <p:txBody>
          <a:bodyPr/>
          <a:lstStyle/>
          <a:p>
            <a:pPr algn="ctr"/>
            <a:r>
              <a:rPr lang="en-US" sz="2800" b="1" dirty="0">
                <a:latin typeface="+mn-lt"/>
              </a:rPr>
              <a:t>Compliance Assurance Agency Certification Label</a:t>
            </a:r>
          </a:p>
        </p:txBody>
      </p:sp>
      <p:sp>
        <p:nvSpPr>
          <p:cNvPr id="3" name="Content Placeholder 2">
            <a:extLst>
              <a:ext uri="{FF2B5EF4-FFF2-40B4-BE49-F238E27FC236}">
                <a16:creationId xmlns:a16="http://schemas.microsoft.com/office/drawing/2014/main" id="{48043067-2463-DB85-A4E7-8A3C6AE501A3}"/>
              </a:ext>
            </a:extLst>
          </p:cNvPr>
          <p:cNvSpPr>
            <a:spLocks noGrp="1"/>
          </p:cNvSpPr>
          <p:nvPr>
            <p:ph sz="half" idx="1"/>
          </p:nvPr>
        </p:nvSpPr>
        <p:spPr>
          <a:xfrm>
            <a:off x="2208362" y="1849991"/>
            <a:ext cx="8462513" cy="3743325"/>
          </a:xfrm>
        </p:spPr>
        <p:txBody>
          <a:bodyPr>
            <a:normAutofit lnSpcReduction="10000"/>
          </a:bodyPr>
          <a:lstStyle/>
          <a:p>
            <a:pPr marL="274320" lvl="1" indent="0">
              <a:buNone/>
            </a:pPr>
            <a:r>
              <a:rPr lang="en-US" sz="2100" dirty="0"/>
              <a:t>1. Modular (Industrialized Buildings) shall be marked with certification labels from the compliance assurance agency that includes the name and address of the agency. </a:t>
            </a:r>
          </a:p>
          <a:p>
            <a:pPr marL="274320" lvl="1" indent="0">
              <a:buNone/>
            </a:pPr>
            <a:r>
              <a:rPr lang="en-US" sz="2100" dirty="0"/>
              <a:t>2. The labels shall be applied to industrialized buildings intended for use in Rhode Island and shall be applied to the building prior to shipment from the place of manufacture.</a:t>
            </a:r>
          </a:p>
          <a:p>
            <a:pPr marL="274320" lvl="1" indent="0">
              <a:buNone/>
            </a:pPr>
            <a:r>
              <a:rPr lang="en-US" sz="2100" dirty="0"/>
              <a:t>3. To the extent practicable, the certification label shall be installed so that it cannot be removed without destroying it. The label shall be applied in the vicinity of the electrical distribution panel or in another location that is readily accessible for inspection.</a:t>
            </a:r>
          </a:p>
          <a:p>
            <a:pPr marL="274320" lvl="1" indent="0">
              <a:buNone/>
            </a:pPr>
            <a:endParaRPr lang="en-US" sz="2100" dirty="0"/>
          </a:p>
        </p:txBody>
      </p:sp>
    </p:spTree>
    <p:extLst>
      <p:ext uri="{BB962C8B-B14F-4D97-AF65-F5344CB8AC3E}">
        <p14:creationId xmlns:p14="http://schemas.microsoft.com/office/powerpoint/2010/main" val="329571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6FF4-CAED-B96B-AF8E-BD5C731B2ABA}"/>
              </a:ext>
            </a:extLst>
          </p:cNvPr>
          <p:cNvSpPr>
            <a:spLocks noGrp="1"/>
          </p:cNvSpPr>
          <p:nvPr>
            <p:ph type="title"/>
          </p:nvPr>
        </p:nvSpPr>
        <p:spPr>
          <a:xfrm>
            <a:off x="1134618" y="210722"/>
            <a:ext cx="9922764" cy="1294228"/>
          </a:xfrm>
        </p:spPr>
        <p:txBody>
          <a:bodyPr/>
          <a:lstStyle/>
          <a:p>
            <a:pPr algn="ctr"/>
            <a:r>
              <a:rPr lang="en-US" sz="3200" b="1" dirty="0">
                <a:latin typeface="+mn-lt"/>
              </a:rPr>
              <a:t>Manufacturer’s Data Plate</a:t>
            </a:r>
          </a:p>
        </p:txBody>
      </p:sp>
      <p:sp>
        <p:nvSpPr>
          <p:cNvPr id="3" name="Content Placeholder 2">
            <a:extLst>
              <a:ext uri="{FF2B5EF4-FFF2-40B4-BE49-F238E27FC236}">
                <a16:creationId xmlns:a16="http://schemas.microsoft.com/office/drawing/2014/main" id="{48043067-2463-DB85-A4E7-8A3C6AE501A3}"/>
              </a:ext>
            </a:extLst>
          </p:cNvPr>
          <p:cNvSpPr>
            <a:spLocks noGrp="1"/>
          </p:cNvSpPr>
          <p:nvPr>
            <p:ph idx="1"/>
          </p:nvPr>
        </p:nvSpPr>
        <p:spPr>
          <a:xfrm>
            <a:off x="1088136" y="1638300"/>
            <a:ext cx="9922764" cy="4648200"/>
          </a:xfrm>
        </p:spPr>
        <p:txBody>
          <a:bodyPr>
            <a:normAutofit/>
          </a:bodyPr>
          <a:lstStyle/>
          <a:p>
            <a:pPr marL="457200" lvl="1" indent="0">
              <a:lnSpc>
                <a:spcPct val="110000"/>
              </a:lnSpc>
              <a:buNone/>
            </a:pPr>
            <a:r>
              <a:rPr lang="en-US" dirty="0"/>
              <a:t>All the following information shall be placed on a permanent data plate in the vicinity of the electrical panel or in some other location that is readily accessible for inspection. </a:t>
            </a:r>
          </a:p>
          <a:p>
            <a:pPr marL="800100" lvl="1" indent="-342900">
              <a:lnSpc>
                <a:spcPct val="110000"/>
              </a:lnSpc>
              <a:buAutoNum type="arabicPeriod"/>
            </a:pPr>
            <a:r>
              <a:rPr lang="en-US" dirty="0"/>
              <a:t>Manufacturer’s name &amp; address</a:t>
            </a:r>
          </a:p>
          <a:p>
            <a:pPr marL="800100" lvl="1" indent="-342900">
              <a:lnSpc>
                <a:spcPct val="110000"/>
              </a:lnSpc>
              <a:buAutoNum type="arabicPeriod"/>
            </a:pPr>
            <a:r>
              <a:rPr lang="en-US" dirty="0"/>
              <a:t>Compliance Assurance Agency certification number</a:t>
            </a:r>
          </a:p>
          <a:p>
            <a:pPr marL="800100" lvl="1" indent="-342900">
              <a:lnSpc>
                <a:spcPct val="110000"/>
              </a:lnSpc>
              <a:buAutoNum type="arabicPeriod"/>
            </a:pPr>
            <a:r>
              <a:rPr lang="en-US" dirty="0"/>
              <a:t>Date of Manufacture of the building</a:t>
            </a:r>
          </a:p>
          <a:p>
            <a:pPr marL="800100" lvl="1" indent="-342900">
              <a:lnSpc>
                <a:spcPct val="110000"/>
              </a:lnSpc>
              <a:buAutoNum type="arabicPeriod"/>
            </a:pPr>
            <a:r>
              <a:rPr lang="en-US" dirty="0"/>
              <a:t>List of codes &amp; standards under which the building was constructed</a:t>
            </a:r>
          </a:p>
          <a:p>
            <a:pPr marL="800100" lvl="1" indent="-342900">
              <a:lnSpc>
                <a:spcPct val="110000"/>
              </a:lnSpc>
              <a:buAutoNum type="arabicPeriod"/>
            </a:pPr>
            <a:r>
              <a:rPr lang="en-US" dirty="0"/>
              <a:t>Design roof load, design floor live load, design wind speed, and design ground snow load</a:t>
            </a:r>
          </a:p>
          <a:p>
            <a:pPr marL="800100" lvl="1" indent="-342900">
              <a:lnSpc>
                <a:spcPct val="110000"/>
              </a:lnSpc>
              <a:buAutoNum type="arabicPeriod"/>
            </a:pPr>
            <a:r>
              <a:rPr lang="en-US" dirty="0"/>
              <a:t>Thermal resistance (R-Values) for energy code compliance</a:t>
            </a:r>
          </a:p>
          <a:p>
            <a:pPr marL="800100" lvl="1" indent="-342900">
              <a:lnSpc>
                <a:spcPct val="110000"/>
              </a:lnSpc>
              <a:buAutoNum type="arabicPeriod"/>
            </a:pPr>
            <a:r>
              <a:rPr lang="en-US" dirty="0"/>
              <a:t>Any special instructions</a:t>
            </a:r>
          </a:p>
          <a:p>
            <a:pPr lvl="1"/>
            <a:endParaRPr lang="en-US" dirty="0"/>
          </a:p>
        </p:txBody>
      </p:sp>
    </p:spTree>
    <p:extLst>
      <p:ext uri="{BB962C8B-B14F-4D97-AF65-F5344CB8AC3E}">
        <p14:creationId xmlns:p14="http://schemas.microsoft.com/office/powerpoint/2010/main" val="1418158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6FF4-CAED-B96B-AF8E-BD5C731B2ABA}"/>
              </a:ext>
            </a:extLst>
          </p:cNvPr>
          <p:cNvSpPr>
            <a:spLocks noGrp="1"/>
          </p:cNvSpPr>
          <p:nvPr>
            <p:ph type="title"/>
          </p:nvPr>
        </p:nvSpPr>
        <p:spPr>
          <a:xfrm>
            <a:off x="1088136" y="410747"/>
            <a:ext cx="9922764" cy="817978"/>
          </a:xfrm>
        </p:spPr>
        <p:txBody>
          <a:bodyPr/>
          <a:lstStyle/>
          <a:p>
            <a:pPr algn="ctr"/>
            <a:r>
              <a:rPr lang="en-US" sz="2400" b="1" dirty="0">
                <a:latin typeface="+mn-lt"/>
              </a:rPr>
              <a:t>Modular Buildings Eligible for State Registration</a:t>
            </a:r>
          </a:p>
        </p:txBody>
      </p:sp>
      <p:sp>
        <p:nvSpPr>
          <p:cNvPr id="3" name="Content Placeholder 2">
            <a:extLst>
              <a:ext uri="{FF2B5EF4-FFF2-40B4-BE49-F238E27FC236}">
                <a16:creationId xmlns:a16="http://schemas.microsoft.com/office/drawing/2014/main" id="{48043067-2463-DB85-A4E7-8A3C6AE501A3}"/>
              </a:ext>
            </a:extLst>
          </p:cNvPr>
          <p:cNvSpPr>
            <a:spLocks noGrp="1"/>
          </p:cNvSpPr>
          <p:nvPr>
            <p:ph idx="1"/>
          </p:nvPr>
        </p:nvSpPr>
        <p:spPr>
          <a:xfrm>
            <a:off x="1088136" y="1476375"/>
            <a:ext cx="9922764" cy="4810125"/>
          </a:xfrm>
        </p:spPr>
        <p:txBody>
          <a:bodyPr>
            <a:normAutofit/>
          </a:bodyPr>
          <a:lstStyle/>
          <a:p>
            <a:pPr marL="457200" lvl="1" indent="0">
              <a:buNone/>
            </a:pPr>
            <a:r>
              <a:rPr lang="en-US" sz="2000" dirty="0">
                <a:solidFill>
                  <a:schemeClr val="accent3">
                    <a:lumMod val="20000"/>
                    <a:lumOff val="80000"/>
                  </a:schemeClr>
                </a:solidFill>
              </a:rPr>
              <a:t>Modular buildings must meet all the following requirements to be registered in the state.</a:t>
            </a:r>
          </a:p>
          <a:p>
            <a:pPr marL="914400" lvl="1" indent="-457200">
              <a:buAutoNum type="arabicPeriod"/>
            </a:pPr>
            <a:r>
              <a:rPr lang="en-US" sz="2000" dirty="0">
                <a:solidFill>
                  <a:schemeClr val="accent3">
                    <a:lumMod val="20000"/>
                    <a:lumOff val="80000"/>
                  </a:schemeClr>
                </a:solidFill>
              </a:rPr>
              <a:t>The design of the building has been found by the compliance assurance agency to be in full compliance with the requirements of this code.</a:t>
            </a:r>
          </a:p>
          <a:p>
            <a:pPr marL="914400" lvl="1" indent="-457200">
              <a:buAutoNum type="arabicPeriod"/>
            </a:pPr>
            <a:r>
              <a:rPr lang="en-US" sz="2000" dirty="0">
                <a:solidFill>
                  <a:schemeClr val="accent3">
                    <a:lumMod val="20000"/>
                    <a:lumOff val="80000"/>
                  </a:schemeClr>
                </a:solidFill>
              </a:rPr>
              <a:t>The compliance assurance agency has conducted any necessary testing and evaluation of the building and its component parts.</a:t>
            </a:r>
          </a:p>
          <a:p>
            <a:pPr marL="914400" lvl="1" indent="-457200">
              <a:buAutoNum type="arabicPeriod"/>
            </a:pPr>
            <a:r>
              <a:rPr lang="en-US" sz="2000" dirty="0">
                <a:solidFill>
                  <a:schemeClr val="accent3">
                    <a:lumMod val="20000"/>
                    <a:lumOff val="80000"/>
                  </a:schemeClr>
                </a:solidFill>
              </a:rPr>
              <a:t>The compliance assurance agency has provided the required inspections and other quality assurance follow-up services at the point of manufacture to assure the building complies with this code.</a:t>
            </a:r>
          </a:p>
          <a:p>
            <a:pPr marL="914400" lvl="1" indent="-457200">
              <a:buAutoNum type="arabicPeriod"/>
            </a:pPr>
            <a:r>
              <a:rPr lang="en-US" sz="2000" dirty="0">
                <a:solidFill>
                  <a:schemeClr val="accent3">
                    <a:lumMod val="20000"/>
                    <a:lumOff val="80000"/>
                  </a:schemeClr>
                </a:solidFill>
              </a:rPr>
              <a:t>The building contains the appropriate evidence of such compliance through a label permanently affixed by the compliance assurance agency.</a:t>
            </a:r>
          </a:p>
        </p:txBody>
      </p:sp>
    </p:spTree>
    <p:extLst>
      <p:ext uri="{BB962C8B-B14F-4D97-AF65-F5344CB8AC3E}">
        <p14:creationId xmlns:p14="http://schemas.microsoft.com/office/powerpoint/2010/main" val="32702142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F990869E058344A4546143B288597E" ma:contentTypeVersion="1" ma:contentTypeDescription="Create a new document." ma:contentTypeScope="" ma:versionID="8ac1a4ad2f2d5c7660f99c5504fa9d7b">
  <xsd:schema xmlns:xsd="http://www.w3.org/2001/XMLSchema" xmlns:xs="http://www.w3.org/2001/XMLSchema" xmlns:p="http://schemas.microsoft.com/office/2006/metadata/properties" xmlns:ns2="$ListId:commdocs;" xmlns:ns3="http://schemas.microsoft.com/sharepoint/v4" targetNamespace="http://schemas.microsoft.com/office/2006/metadata/properties" ma:root="true" ma:fieldsID="02d95687937d068b980139351c892b6d" ns2:_="" ns3:_="">
    <xsd:import namespace="$ListId:commdocs;"/>
    <xsd:import namespace="http://schemas.microsoft.com/sharepoint/v4"/>
    <xsd:element name="properties">
      <xsd:complexType>
        <xsd:sequence>
          <xsd:element name="documentManagement">
            <xsd:complexType>
              <xsd:all>
                <xsd:element ref="ns2:Grouping"/>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commdocs;" elementFormDefault="qualified">
    <xsd:import namespace="http://schemas.microsoft.com/office/2006/documentManagement/types"/>
    <xsd:import namespace="http://schemas.microsoft.com/office/infopath/2007/PartnerControls"/>
    <xsd:element name="Grouping" ma:index="8" ma:displayName="Grouping" ma:default="Agenda" ma:description="Add a Grouping" ma:internalName="Grouping">
      <xsd:simpleType>
        <xsd:restriction base="dms:Text">
          <xsd:maxLength value="7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rouping xmlns="$ListId:commdocs;">Agenda</Grouping>
    <IconOverlay xmlns="http://schemas.microsoft.com/sharepoint/v4" xsi:nil="true"/>
  </documentManagement>
</p:properties>
</file>

<file path=customXml/itemProps1.xml><?xml version="1.0" encoding="utf-8"?>
<ds:datastoreItem xmlns:ds="http://schemas.openxmlformats.org/officeDocument/2006/customXml" ds:itemID="{DFB4A578-F167-4226-A317-6488548270EE}"/>
</file>

<file path=customXml/itemProps2.xml><?xml version="1.0" encoding="utf-8"?>
<ds:datastoreItem xmlns:ds="http://schemas.openxmlformats.org/officeDocument/2006/customXml" ds:itemID="{9DBB34C7-9AEA-4FA5-B313-DD454D9D68D9}"/>
</file>

<file path=customXml/itemProps3.xml><?xml version="1.0" encoding="utf-8"?>
<ds:datastoreItem xmlns:ds="http://schemas.openxmlformats.org/officeDocument/2006/customXml" ds:itemID="{B86AB970-B3BE-4A77-9CB4-63B338836F07}"/>
</file>

<file path=docProps/app.xml><?xml version="1.0" encoding="utf-8"?>
<Properties xmlns="http://schemas.openxmlformats.org/officeDocument/2006/extended-properties" xmlns:vt="http://schemas.openxmlformats.org/officeDocument/2006/docPropsVTypes">
  <Template>Ion</Template>
  <TotalTime>1933</TotalTime>
  <Words>821</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Century Gothic</vt:lpstr>
      <vt:lpstr>Times New Roman</vt:lpstr>
      <vt:lpstr>Wingdings 3</vt:lpstr>
      <vt:lpstr>Ion</vt:lpstr>
      <vt:lpstr>Presentation to The Housing Affordability Commission to study Modular/Industrialized Building Construction</vt:lpstr>
      <vt:lpstr>Building Code Regulations</vt:lpstr>
      <vt:lpstr>RISBC-1: Chapter 4 Special Detailed Requirements Based on Occupancy and Use</vt:lpstr>
      <vt:lpstr>RISBC-1: Chapter 4 Special Detailed Requirements Based on Occupancy and Use</vt:lpstr>
      <vt:lpstr>Purpose &amp; Administration</vt:lpstr>
      <vt:lpstr>Local Building Official Responsibilities</vt:lpstr>
      <vt:lpstr>Compliance Assurance Agency Certification Label</vt:lpstr>
      <vt:lpstr>Manufacturer’s Data Plate</vt:lpstr>
      <vt:lpstr>Modular Buildings Eligible for State Registration</vt:lpstr>
      <vt:lpstr>State of RI Registration Seal</vt:lpstr>
    </vt:vector>
  </TitlesOfParts>
  <Company>State of Rhode Island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Special legislative commission to study housing affordability</dc:title>
  <dc:creator>Georgakis, Julietta (COMM)</dc:creator>
  <cp:lastModifiedBy>Cambio, James (DBR)</cp:lastModifiedBy>
  <cp:revision>6</cp:revision>
  <cp:lastPrinted>2023-10-17T15:09:34Z</cp:lastPrinted>
  <dcterms:created xsi:type="dcterms:W3CDTF">2023-10-16T01:06:36Z</dcterms:created>
  <dcterms:modified xsi:type="dcterms:W3CDTF">2025-10-14T16:22:41Z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0x010100C7F990869E058344A4546143B288597E</vt:lpwstr>
  </property>
</Properties>
</file>